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8" r:id="rId3"/>
    <p:sldId id="264" r:id="rId4"/>
    <p:sldId id="268" r:id="rId5"/>
    <p:sldId id="263" r:id="rId6"/>
    <p:sldId id="269" r:id="rId7"/>
    <p:sldId id="270" r:id="rId8"/>
    <p:sldId id="271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6D9F66E-5EB9-4882-86FB-DCBF35E3C3E4}" styleName="보통 스타일 4 - 강조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003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120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2112318-F619-4488-8B6E-2F5F2426A69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8BEE6BB-9A5F-4E9F-9F1C-6D46BE01A31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2D9A51D-A948-4CB8-A9EB-5A26520C8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4374BBD-0B82-4658-B13D-088F0E4D07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1AAA67-696A-4836-A10B-FF164C3A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622755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C43AEE1-28CA-46D2-81F5-CD34E4F9E5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738FEC2-4BF0-4A45-9297-EE9B2E45E5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BEDBAD0-D342-4544-94B8-122B3BDBF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D70FE0D-ACBA-4806-9F35-4EB786E865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F3119A-4AE1-408F-B8AD-4428B0060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7894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F0B3D2AB-E650-41C2-B6FB-5398A5C1968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92D6516-8F93-4221-97F7-E01D89EE51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86CB26-A349-496A-B48B-A7B8911722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2E726FD-A739-41D5-96BA-467036392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0FAE18D-FED5-4070-8B76-811D76CCE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8622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C6958D-28E5-4CC8-8C48-52A02A1BC4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8E03031-827B-4AC7-B564-384C161774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19838-69C9-49EB-9B51-549106E9B8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C26852C-90C9-4502-A697-363CF824CF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F7509D0-CCBD-406A-9D4E-6845657BB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4345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EF73EF-188B-4B17-B08F-D30E80C308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D7DD2CA-F9BF-47A8-9D27-757556FD1C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E78A1FB-ABBF-480D-AC6C-9BB1AEF97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84247E-1D11-4A19-BDDF-E157A205B4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24EC815-B6FC-4BDE-910C-F8015ED4A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52788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AEB91-29AA-4ACC-BDCF-960470FCA5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56B0E51-7DC0-45B6-8306-D8167F5CB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7CB78CC-8798-4261-B4B1-60B4C54377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9594384-5734-4FC8-928A-E1641354A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82301C0-6908-48C0-8957-C8B3F4594C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07DD8FE-7741-412F-947D-7A7079F486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15101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D6DFD1-B640-4CC6-A759-6C7981C5CD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5B2A237-7572-46BD-9502-829F6C0AD4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1AE9732-B570-4506-BDA6-0AB39D45368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289407D-7DA6-4293-A426-38DF9B21160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F239549F-370A-4671-B1BB-79655CC6CB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A86D9E62-97AA-41F8-B69B-6CD691CF0E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F41D3FC0-561B-4DE4-AA99-9DB56EC6B3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D0040F2-99C5-450C-9966-5D00290EBF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122736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E337C1-8281-4F6E-9A31-EBE388C3C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0EA4B32-9135-4223-8DE6-887D274340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407FC83-8D70-48DB-8681-08CFD9C0DA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A8FC15EC-BCCB-4B82-A94C-FABC63DF67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0883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B9F9692-5462-4439-80C8-B7E337FC9A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4CA042D-EBC0-437C-A819-521611A545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415CDA-0D1F-49BD-8381-21C3BEFD5A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7768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A6F10D4-8D29-48C2-ADF0-92316E2C8E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BBA3CD3-DE79-4260-873A-FEDE5C678F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19C6BD2-52A1-4155-9D55-1D847772EA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82A3511-0B13-4D97-937C-07365FBADA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C805B4-20AF-4A3C-B131-E1D9FFBB0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9C705FC-2895-472A-B6FD-C2434624B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59828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C00D820-915B-4802-8C2E-FF7CA967E0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0CF9849-20D0-417A-99C8-099DF39939A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44A7754-54E7-4123-8C5E-1B05B517B5D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AFFF3F1-9632-4E06-BAB7-312343416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F23D6B1-934F-4B4D-9E4F-5AE9E873CB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157FDD5-2092-4E16-8E7C-1CCA4719C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33619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4C8B562-0886-4274-876D-59EFAAAE2F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799B9E-1CD2-4A09-9ACC-2FA1C62D7A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2A0C5B4-9399-4A5E-8DEE-54436B1EC8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5A40FD1-0EE3-4101-8160-1422DBE4B71F}" type="datetimeFigureOut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2021-04-20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5B2B9FF-C0C5-4E9E-A76A-AF0745E2D8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8992FE0-2D01-4365-9F95-1FF838BCEF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04987C-29F7-432B-B883-ED8D01B47793}" type="slidenum">
              <a:rPr lang="ko-KR" alt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ko-KR" alt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2375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그룹 1">
            <a:extLst>
              <a:ext uri="{FF2B5EF4-FFF2-40B4-BE49-F238E27FC236}">
                <a16:creationId xmlns:a16="http://schemas.microsoft.com/office/drawing/2014/main" id="{A7DA66D3-984E-4D39-8E60-17BFA0BB8E2B}"/>
              </a:ext>
            </a:extLst>
          </p:cNvPr>
          <p:cNvGrpSpPr/>
          <p:nvPr/>
        </p:nvGrpSpPr>
        <p:grpSpPr>
          <a:xfrm>
            <a:off x="3691827" y="2472906"/>
            <a:ext cx="4808347" cy="873544"/>
            <a:chOff x="4318875" y="2472906"/>
            <a:chExt cx="3659901" cy="873544"/>
          </a:xfrm>
        </p:grpSpPr>
        <p:sp>
          <p:nvSpPr>
            <p:cNvPr id="14" name="모서리가 둥근 직사각형 13"/>
            <p:cNvSpPr/>
            <p:nvPr/>
          </p:nvSpPr>
          <p:spPr>
            <a:xfrm>
              <a:off x="4369677" y="2669381"/>
              <a:ext cx="3558297" cy="677069"/>
            </a:xfrm>
            <a:prstGeom prst="roundRect">
              <a:avLst/>
            </a:prstGeom>
            <a:solidFill>
              <a:schemeClr val="bg1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76200" dir="5400000" algn="t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1600" dirty="0">
                <a:solidFill>
                  <a:prstClr val="white"/>
                </a:solidFill>
              </a:endParaRPr>
            </a:p>
          </p:txBody>
        </p:sp>
        <p:sp>
          <p:nvSpPr>
            <p:cNvPr id="9" name="모서리가 둥근 직사각형 8"/>
            <p:cNvSpPr/>
            <p:nvPr/>
          </p:nvSpPr>
          <p:spPr>
            <a:xfrm>
              <a:off x="4318875" y="2612231"/>
              <a:ext cx="3551949" cy="677069"/>
            </a:xfrm>
            <a:prstGeom prst="roundRect">
              <a:avLst/>
            </a:prstGeom>
            <a:solidFill>
              <a:schemeClr val="tx1">
                <a:lumMod val="75000"/>
                <a:lumOff val="25000"/>
              </a:schemeClr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76200" dir="5400000" algn="t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latinLnBrk="0">
                <a:defRPr/>
              </a:pPr>
              <a:r>
                <a:rPr lang="en-US" altLang="ko-KR" sz="2400" b="1" kern="0" dirty="0" err="1">
                  <a:ln>
                    <a:solidFill>
                      <a:sysClr val="window" lastClr="FFFFFF">
                        <a:lumMod val="85000"/>
                        <a:alpha val="30000"/>
                      </a:sysClr>
                    </a:solidFill>
                  </a:ln>
                  <a:solidFill>
                    <a:sysClr val="window" lastClr="FFFFFF">
                      <a:lumMod val="95000"/>
                    </a:sysClr>
                  </a:solidFill>
                  <a:ea typeface="나눔바른고딕" pitchFamily="50" charset="-127"/>
                </a:rPr>
                <a:t>PeopleWorX</a:t>
              </a:r>
              <a:r>
                <a:rPr lang="en-US" altLang="ko-KR" sz="2400" b="1" kern="0" dirty="0">
                  <a:ln>
                    <a:solidFill>
                      <a:sysClr val="window" lastClr="FFFFFF">
                        <a:lumMod val="85000"/>
                        <a:alpha val="30000"/>
                      </a:sysClr>
                    </a:solidFill>
                  </a:ln>
                  <a:solidFill>
                    <a:sysClr val="window" lastClr="FFFFFF">
                      <a:lumMod val="95000"/>
                    </a:sysClr>
                  </a:solidFill>
                  <a:ea typeface="나눔바른고딕" pitchFamily="50" charset="-127"/>
                </a:rPr>
                <a:t> Architecture</a:t>
              </a:r>
              <a:endParaRPr lang="ko-KR" altLang="en-US" sz="2400" b="1" kern="0" dirty="0">
                <a:ln>
                  <a:solidFill>
                    <a:sysClr val="window" lastClr="FFFFFF">
                      <a:lumMod val="85000"/>
                      <a:alpha val="30000"/>
                    </a:sysClr>
                  </a:solidFill>
                </a:ln>
                <a:solidFill>
                  <a:sysClr val="window" lastClr="FFFFFF">
                    <a:lumMod val="95000"/>
                  </a:sysClr>
                </a:solidFill>
                <a:ea typeface="나눔바른고딕" pitchFamily="50" charset="-127"/>
              </a:endParaRPr>
            </a:p>
          </p:txBody>
        </p:sp>
        <p:sp>
          <p:nvSpPr>
            <p:cNvPr id="16" name="자유형 15"/>
            <p:cNvSpPr/>
            <p:nvPr/>
          </p:nvSpPr>
          <p:spPr>
            <a:xfrm>
              <a:off x="7662297" y="2472906"/>
              <a:ext cx="316479" cy="392949"/>
            </a:xfrm>
            <a:custGeom>
              <a:avLst/>
              <a:gdLst>
                <a:gd name="connsiteX0" fmla="*/ 112847 w 682479"/>
                <a:gd name="connsiteY0" fmla="*/ 0 h 847385"/>
                <a:gd name="connsiteX1" fmla="*/ 569632 w 682479"/>
                <a:gd name="connsiteY1" fmla="*/ 0 h 847385"/>
                <a:gd name="connsiteX2" fmla="*/ 682479 w 682479"/>
                <a:gd name="connsiteY2" fmla="*/ 112847 h 847385"/>
                <a:gd name="connsiteX3" fmla="*/ 682479 w 682479"/>
                <a:gd name="connsiteY3" fmla="*/ 564222 h 847385"/>
                <a:gd name="connsiteX4" fmla="*/ 569632 w 682479"/>
                <a:gd name="connsiteY4" fmla="*/ 677069 h 847385"/>
                <a:gd name="connsiteX5" fmla="*/ 383870 w 682479"/>
                <a:gd name="connsiteY5" fmla="*/ 677069 h 847385"/>
                <a:gd name="connsiteX6" fmla="*/ 192014 w 682479"/>
                <a:gd name="connsiteY6" fmla="*/ 847385 h 847385"/>
                <a:gd name="connsiteX7" fmla="*/ 226964 w 682479"/>
                <a:gd name="connsiteY7" fmla="*/ 677069 h 847385"/>
                <a:gd name="connsiteX8" fmla="*/ 112847 w 682479"/>
                <a:gd name="connsiteY8" fmla="*/ 677069 h 847385"/>
                <a:gd name="connsiteX9" fmla="*/ 0 w 682479"/>
                <a:gd name="connsiteY9" fmla="*/ 564222 h 847385"/>
                <a:gd name="connsiteX10" fmla="*/ 0 w 682479"/>
                <a:gd name="connsiteY10" fmla="*/ 112847 h 847385"/>
                <a:gd name="connsiteX11" fmla="*/ 112847 w 682479"/>
                <a:gd name="connsiteY11" fmla="*/ 0 h 84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2479" h="847385">
                  <a:moveTo>
                    <a:pt x="112847" y="0"/>
                  </a:moveTo>
                  <a:lnTo>
                    <a:pt x="569632" y="0"/>
                  </a:lnTo>
                  <a:cubicBezTo>
                    <a:pt x="631956" y="0"/>
                    <a:pt x="682479" y="50523"/>
                    <a:pt x="682479" y="112847"/>
                  </a:cubicBezTo>
                  <a:lnTo>
                    <a:pt x="682479" y="564222"/>
                  </a:lnTo>
                  <a:cubicBezTo>
                    <a:pt x="682479" y="626546"/>
                    <a:pt x="631956" y="677069"/>
                    <a:pt x="569632" y="677069"/>
                  </a:cubicBezTo>
                  <a:lnTo>
                    <a:pt x="383870" y="677069"/>
                  </a:lnTo>
                  <a:lnTo>
                    <a:pt x="192014" y="847385"/>
                  </a:lnTo>
                  <a:lnTo>
                    <a:pt x="226964" y="677069"/>
                  </a:lnTo>
                  <a:lnTo>
                    <a:pt x="112847" y="677069"/>
                  </a:lnTo>
                  <a:cubicBezTo>
                    <a:pt x="50523" y="677069"/>
                    <a:pt x="0" y="626546"/>
                    <a:pt x="0" y="564222"/>
                  </a:cubicBezTo>
                  <a:lnTo>
                    <a:pt x="0" y="112847"/>
                  </a:lnTo>
                  <a:cubicBezTo>
                    <a:pt x="0" y="50523"/>
                    <a:pt x="50523" y="0"/>
                    <a:pt x="112847" y="0"/>
                  </a:cubicBezTo>
                  <a:close/>
                </a:path>
              </a:pathLst>
            </a:custGeom>
            <a:solidFill>
              <a:srgbClr val="FF6600"/>
            </a:solidFill>
            <a:ln w="25400">
              <a:solidFill>
                <a:schemeClr val="tx1">
                  <a:lumMod val="85000"/>
                  <a:lumOff val="15000"/>
                </a:schemeClr>
              </a:solidFill>
            </a:ln>
            <a:effectLst>
              <a:outerShdw blurRad="50800" dist="76200" dir="5400000" algn="t" rotWithShape="0">
                <a:prstClr val="black">
                  <a:alpha val="19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rtlCol="0" anchor="t"/>
            <a:lstStyle/>
            <a:p>
              <a:pPr algn="ctr"/>
              <a:r>
                <a:rPr lang="en-US" altLang="ko-KR" sz="1600" b="1" dirty="0">
                  <a:solidFill>
                    <a:prstClr val="white"/>
                  </a:solidFill>
                </a:rPr>
                <a:t>A</a:t>
              </a:r>
              <a:endParaRPr lang="ko-KR" altLang="en-US" sz="1600" b="1" dirty="0">
                <a:solidFill>
                  <a:prstClr val="white"/>
                </a:solidFill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46F029CE-C226-4C52-9D19-E497BA570DF9}"/>
              </a:ext>
            </a:extLst>
          </p:cNvPr>
          <p:cNvSpPr txBox="1"/>
          <p:nvPr/>
        </p:nvSpPr>
        <p:spPr>
          <a:xfrm>
            <a:off x="4439578" y="3511551"/>
            <a:ext cx="33128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1400" b="1" i="0" u="none" strike="noStrike" kern="0" cap="none" spc="0" normalizeH="0" baseline="0" noProof="0" dirty="0">
                <a:ln>
                  <a:solidFill>
                    <a:sysClr val="window" lastClr="FFFFFF">
                      <a:lumMod val="85000"/>
                      <a:alpha val="30000"/>
                    </a:sysClr>
                  </a:solidFill>
                </a:ln>
                <a:solidFill>
                  <a:srgbClr val="FF6600"/>
                </a:solidFill>
                <a:effectLst/>
                <a:uLnTx/>
                <a:uFillTx/>
                <a:latin typeface="나눔바른고딕" pitchFamily="50" charset="-127"/>
                <a:ea typeface="나눔바른고딕" pitchFamily="50" charset="-127"/>
              </a:rPr>
              <a:t>클라우드 기반의 인사시스템</a:t>
            </a:r>
            <a:r>
              <a:rPr kumimoji="0" lang="en-US" altLang="ko-KR" sz="1400" b="1" i="0" u="none" strike="noStrike" kern="0" cap="none" spc="0" normalizeH="0" baseline="0" noProof="0" dirty="0">
                <a:ln>
                  <a:solidFill>
                    <a:sysClr val="window" lastClr="FFFFFF">
                      <a:lumMod val="85000"/>
                      <a:alpha val="30000"/>
                    </a:sysClr>
                  </a:solidFill>
                </a:ln>
                <a:solidFill>
                  <a:srgbClr val="FF6600"/>
                </a:solidFill>
                <a:effectLst/>
                <a:uLnTx/>
                <a:uFillTx/>
                <a:latin typeface="나눔바른고딕" pitchFamily="50" charset="-127"/>
                <a:ea typeface="나눔바른고딕" pitchFamily="50" charset="-127"/>
              </a:rPr>
              <a:t>(HR)</a:t>
            </a:r>
            <a:endParaRPr kumimoji="0" lang="en-US" altLang="ko-KR" sz="1400" b="1" i="0" u="none" strike="noStrike" kern="0" cap="none" spc="0" normalizeH="0" baseline="0" noProof="0" dirty="0">
              <a:ln>
                <a:solidFill>
                  <a:sysClr val="window" lastClr="FFFFFF">
                    <a:lumMod val="85000"/>
                    <a:alpha val="30000"/>
                  </a:sysClr>
                </a:solidFill>
              </a:ln>
              <a:effectLst/>
              <a:uLnTx/>
              <a:uFillTx/>
              <a:latin typeface="나눔바른고딕" pitchFamily="50" charset="-127"/>
              <a:ea typeface="나눔바른고딕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5D06324-0DFF-4FE8-BBFB-4FF61DECF77C}"/>
              </a:ext>
            </a:extLst>
          </p:cNvPr>
          <p:cNvSpPr txBox="1"/>
          <p:nvPr/>
        </p:nvSpPr>
        <p:spPr>
          <a:xfrm>
            <a:off x="7248525" y="6237312"/>
            <a:ext cx="459238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코오롱 </a:t>
            </a:r>
            <a:r>
              <a:rPr lang="ko-KR" altLang="en-US" sz="1400" b="1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베니트</a:t>
            </a:r>
            <a:r>
              <a:rPr lang="ko-KR" altLang="en-US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 </a:t>
            </a:r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ITS</a:t>
            </a:r>
            <a:r>
              <a:rPr lang="ko-KR" altLang="en-US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사업</a:t>
            </a:r>
            <a:r>
              <a:rPr lang="en-US" altLang="ko-KR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1</a:t>
            </a:r>
            <a:r>
              <a:rPr lang="ko-KR" altLang="en-US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부 </a:t>
            </a:r>
            <a:r>
              <a:rPr lang="en-US" altLang="ko-KR" sz="1400" b="1" dirty="0" err="1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SmartWork</a:t>
            </a:r>
            <a:r>
              <a:rPr lang="ko-KR" altLang="en-US" sz="1400" b="1" dirty="0">
                <a:ln>
                  <a:solidFill>
                    <a:schemeClr val="bg1">
                      <a:lumMod val="85000"/>
                      <a:alpha val="30000"/>
                    </a:schemeClr>
                  </a:solidFill>
                </a:ln>
                <a:latin typeface="나눔바른고딕" pitchFamily="50" charset="-127"/>
                <a:ea typeface="나눔바른고딕" pitchFamily="50" charset="-127"/>
              </a:rPr>
              <a:t>팀 인턴 이광훈</a:t>
            </a:r>
            <a:endParaRPr lang="en-US" altLang="ko-KR" sz="1400" b="1" dirty="0">
              <a:ln>
                <a:solidFill>
                  <a:schemeClr val="bg1">
                    <a:lumMod val="85000"/>
                    <a:alpha val="30000"/>
                  </a:schemeClr>
                </a:solidFill>
              </a:ln>
              <a:latin typeface="나눔바른고딕" pitchFamily="50" charset="-127"/>
              <a:ea typeface="나눔바른고딕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303023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6E6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React vs Vue</a:t>
            </a:r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 err="1">
                <a:solidFill>
                  <a:prstClr val="white"/>
                </a:solidFill>
              </a:rPr>
              <a:t>PeopleWorX</a:t>
            </a:r>
            <a:r>
              <a:rPr lang="ko-KR" altLang="en-US" sz="2400" b="1" dirty="0">
                <a:solidFill>
                  <a:prstClr val="white"/>
                </a:solidFill>
              </a:rPr>
              <a:t>란</a:t>
            </a:r>
            <a:r>
              <a:rPr lang="en-US" altLang="ko-KR" sz="2400" b="1" dirty="0">
                <a:solidFill>
                  <a:prstClr val="white"/>
                </a:solidFill>
              </a:rPr>
              <a:t>?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01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3EC2C7-D220-4AA3-96B1-75C2B5352421}"/>
              </a:ext>
            </a:extLst>
          </p:cNvPr>
          <p:cNvSpPr txBox="1"/>
          <p:nvPr/>
        </p:nvSpPr>
        <p:spPr>
          <a:xfrm>
            <a:off x="1481510" y="1298229"/>
            <a:ext cx="94031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클라우드 기반의 인사 관리 시스템 </a:t>
            </a:r>
            <a:r>
              <a:rPr lang="en-US" altLang="ko-KR" sz="2800" b="1" dirty="0"/>
              <a:t>(Human Resources)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16607E-61DC-4ADF-833E-DD44B75A65E3}"/>
              </a:ext>
            </a:extLst>
          </p:cNvPr>
          <p:cNvSpPr txBox="1"/>
          <p:nvPr/>
        </p:nvSpPr>
        <p:spPr>
          <a:xfrm>
            <a:off x="1356600" y="3429000"/>
            <a:ext cx="9185022" cy="16829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</a:rPr>
              <a:t>기존의 인사관리 시스템을 </a:t>
            </a:r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</a:rPr>
              <a:t>Monolithic Architecture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</a:rPr>
              <a:t>에서 </a:t>
            </a:r>
            <a:r>
              <a:rPr lang="en-US" altLang="ko-KR" sz="2400" b="1" dirty="0">
                <a:solidFill>
                  <a:srgbClr val="FF0000"/>
                </a:solidFill>
              </a:rPr>
              <a:t>Micro Service Architecture(MSA)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</a:rPr>
              <a:t>로 재구축</a:t>
            </a:r>
            <a:endParaRPr lang="en-US" altLang="ko-KR" sz="2400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400" b="1" dirty="0">
                <a:solidFill>
                  <a:srgbClr val="FF0000"/>
                </a:solidFill>
              </a:rPr>
              <a:t>Cloud</a:t>
            </a:r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</a:rPr>
              <a:t>(Microsoft Azure)</a:t>
            </a:r>
            <a:r>
              <a:rPr lang="ko-KR" altLang="en-US" sz="2400" b="1" dirty="0">
                <a:solidFill>
                  <a:schemeClr val="bg2">
                    <a:lumMod val="25000"/>
                  </a:schemeClr>
                </a:solidFill>
              </a:rPr>
              <a:t>기반의 </a:t>
            </a:r>
            <a:r>
              <a:rPr lang="en-US" altLang="ko-KR" sz="2400" b="1" dirty="0">
                <a:solidFill>
                  <a:schemeClr val="bg2">
                    <a:lumMod val="25000"/>
                  </a:schemeClr>
                </a:solidFill>
              </a:rPr>
              <a:t>Micro Service Architecture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F50A6DC-55EB-48B2-ABD0-B2A40A568534}"/>
              </a:ext>
            </a:extLst>
          </p:cNvPr>
          <p:cNvSpPr txBox="1"/>
          <p:nvPr/>
        </p:nvSpPr>
        <p:spPr>
          <a:xfrm>
            <a:off x="4514933" y="1919034"/>
            <a:ext cx="333630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solidFill>
                  <a:srgbClr val="FF6600"/>
                </a:solidFill>
              </a:rPr>
              <a:t>“</a:t>
            </a:r>
            <a:r>
              <a:rPr lang="en-US" altLang="ko-KR" sz="3600" b="1" dirty="0" err="1">
                <a:solidFill>
                  <a:srgbClr val="FF6600"/>
                </a:solidFill>
              </a:rPr>
              <a:t>PeopleWorX</a:t>
            </a:r>
            <a:r>
              <a:rPr lang="en-US" altLang="ko-KR" sz="3600" b="1" dirty="0">
                <a:solidFill>
                  <a:srgbClr val="FF6600"/>
                </a:solidFill>
              </a:rPr>
              <a:t>”</a:t>
            </a:r>
            <a:endParaRPr lang="ko-KR" altLang="en-US" sz="3600" b="1" dirty="0">
              <a:solidFill>
                <a:srgbClr val="FF66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18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prstClr val="white"/>
                </a:solidFill>
              </a:rPr>
              <a:t>Monolithic Architecture</a:t>
            </a:r>
            <a:endParaRPr lang="ko-KR" altLang="en-US" sz="2000" b="1" dirty="0">
              <a:solidFill>
                <a:prstClr val="white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02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3EC2C7-D220-4AA3-96B1-75C2B5352421}"/>
              </a:ext>
            </a:extLst>
          </p:cNvPr>
          <p:cNvSpPr txBox="1"/>
          <p:nvPr/>
        </p:nvSpPr>
        <p:spPr>
          <a:xfrm>
            <a:off x="1110673" y="1200944"/>
            <a:ext cx="753130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 err="1"/>
              <a:t>모놀리식</a:t>
            </a:r>
            <a:r>
              <a:rPr lang="ko-KR" altLang="en-US" sz="2800" b="1" dirty="0"/>
              <a:t> 아키텍처</a:t>
            </a:r>
            <a:r>
              <a:rPr lang="en-US" altLang="ko-KR" sz="2800" b="1" dirty="0"/>
              <a:t>(Monolithic Architecture)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16607E-61DC-4ADF-833E-DD44B75A65E3}"/>
              </a:ext>
            </a:extLst>
          </p:cNvPr>
          <p:cNvSpPr txBox="1"/>
          <p:nvPr/>
        </p:nvSpPr>
        <p:spPr>
          <a:xfrm>
            <a:off x="4659072" y="2609345"/>
            <a:ext cx="7005936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모든 모듈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(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기능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)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이 하나의 시스템에 담겨있음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테스트를 포함하여 개발하기가 용이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9C797619-C451-46C2-99D7-01072ACC0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37" y="2036108"/>
            <a:ext cx="2140212" cy="3892363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E2FF63C8-4C9A-42B9-8842-CE5505ACF407}"/>
              </a:ext>
            </a:extLst>
          </p:cNvPr>
          <p:cNvSpPr txBox="1"/>
          <p:nvPr/>
        </p:nvSpPr>
        <p:spPr>
          <a:xfrm>
            <a:off x="4659072" y="2170618"/>
            <a:ext cx="1262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장점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42D5C-D052-4D19-A017-2C25C947E8EE}"/>
              </a:ext>
            </a:extLst>
          </p:cNvPr>
          <p:cNvSpPr txBox="1"/>
          <p:nvPr/>
        </p:nvSpPr>
        <p:spPr>
          <a:xfrm>
            <a:off x="4659072" y="4371768"/>
            <a:ext cx="7235385" cy="17007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어플리케이션의 크기가 커져 </a:t>
            </a:r>
            <a:r>
              <a:rPr lang="ko-KR" altLang="en-US" b="1" dirty="0">
                <a:solidFill>
                  <a:srgbClr val="FF0000"/>
                </a:solidFill>
              </a:rPr>
              <a:t>빌드</a:t>
            </a:r>
            <a:r>
              <a:rPr lang="en-US" altLang="ko-KR" b="1" dirty="0">
                <a:solidFill>
                  <a:srgbClr val="FF0000"/>
                </a:solidFill>
              </a:rPr>
              <a:t>, </a:t>
            </a:r>
            <a:r>
              <a:rPr lang="ko-KR" altLang="en-US" b="1" dirty="0">
                <a:solidFill>
                  <a:srgbClr val="FF0000"/>
                </a:solidFill>
              </a:rPr>
              <a:t>배포 시간이 오래 걸림</a:t>
            </a:r>
            <a:endParaRPr lang="en-US" altLang="ko-KR" b="1" dirty="0">
              <a:solidFill>
                <a:srgbClr val="FF0000"/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하나의 어플리케이션이기 때문에 </a:t>
            </a:r>
            <a:r>
              <a:rPr lang="ko-KR" altLang="en-US" b="1" dirty="0">
                <a:solidFill>
                  <a:srgbClr val="FF0000"/>
                </a:solidFill>
              </a:rPr>
              <a:t>작은 장애가 전체에 영향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을 미칠 수 있음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담당하지 않는 부분은 이해가 어려움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A2B18-EE90-4E6C-98F8-C33480F22928}"/>
              </a:ext>
            </a:extLst>
          </p:cNvPr>
          <p:cNvSpPr txBox="1"/>
          <p:nvPr/>
        </p:nvSpPr>
        <p:spPr>
          <a:xfrm>
            <a:off x="4659072" y="3910103"/>
            <a:ext cx="1262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단점</a:t>
            </a:r>
          </a:p>
        </p:txBody>
      </p:sp>
    </p:spTree>
    <p:extLst>
      <p:ext uri="{BB962C8B-B14F-4D97-AF65-F5344CB8AC3E}">
        <p14:creationId xmlns:p14="http://schemas.microsoft.com/office/powerpoint/2010/main" val="14527776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endParaRPr lang="ko-KR" altLang="en-US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prstClr val="white"/>
                </a:solidFill>
              </a:rPr>
              <a:t>Micro Service Architecture</a:t>
            </a:r>
            <a:endParaRPr lang="ko-KR" altLang="en-US" sz="2000" b="1" dirty="0">
              <a:solidFill>
                <a:prstClr val="white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03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1A3EC2C7-D220-4AA3-96B1-75C2B5352421}"/>
              </a:ext>
            </a:extLst>
          </p:cNvPr>
          <p:cNvSpPr txBox="1"/>
          <p:nvPr/>
        </p:nvSpPr>
        <p:spPr>
          <a:xfrm>
            <a:off x="1110673" y="1200944"/>
            <a:ext cx="92614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/>
              <a:t>마이크로 서비스 아키텍처</a:t>
            </a:r>
            <a:r>
              <a:rPr lang="en-US" altLang="ko-KR" sz="2800" b="1" dirty="0"/>
              <a:t>(Micro</a:t>
            </a:r>
            <a:r>
              <a:rPr lang="ko-KR" altLang="en-US" sz="2800" b="1" dirty="0"/>
              <a:t> </a:t>
            </a:r>
            <a:r>
              <a:rPr lang="en-US" altLang="ko-KR" sz="2800" b="1" dirty="0"/>
              <a:t>Service Architecture)</a:t>
            </a:r>
            <a:endParaRPr lang="ko-KR" altLang="en-US" sz="2800" b="1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716607E-61DC-4ADF-833E-DD44B75A65E3}"/>
              </a:ext>
            </a:extLst>
          </p:cNvPr>
          <p:cNvSpPr txBox="1"/>
          <p:nvPr/>
        </p:nvSpPr>
        <p:spPr>
          <a:xfrm>
            <a:off x="4600342" y="2632283"/>
            <a:ext cx="7005936" cy="12852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기능 별 모듈화로 담당 부분을 온전히 이해할 수 있음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추가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수정사항이 있는 서비스만 빠르게 빌드</a:t>
            </a:r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,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배포가 가능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오류가 있으면 해당 기능 부분만 수정하여 빠른 정상화가 가능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2FF63C8-4C9A-42B9-8842-CE5505ACF407}"/>
              </a:ext>
            </a:extLst>
          </p:cNvPr>
          <p:cNvSpPr txBox="1"/>
          <p:nvPr/>
        </p:nvSpPr>
        <p:spPr>
          <a:xfrm>
            <a:off x="4659072" y="2170618"/>
            <a:ext cx="1262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장점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DF42D5C-D052-4D19-A017-2C25C947E8EE}"/>
              </a:ext>
            </a:extLst>
          </p:cNvPr>
          <p:cNvSpPr txBox="1"/>
          <p:nvPr/>
        </p:nvSpPr>
        <p:spPr>
          <a:xfrm>
            <a:off x="4651142" y="4759708"/>
            <a:ext cx="7235385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개발하기가 어려움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테스트를 하기 위해서 모든 어플리케이션을 구동 해야함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E0A2B18-EE90-4E6C-98F8-C33480F22928}"/>
              </a:ext>
            </a:extLst>
          </p:cNvPr>
          <p:cNvSpPr txBox="1"/>
          <p:nvPr/>
        </p:nvSpPr>
        <p:spPr>
          <a:xfrm>
            <a:off x="4651142" y="4298043"/>
            <a:ext cx="1262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/>
              <a:t>단점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D1CB3E2-A25A-4425-A5E1-BE2C8F791C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237" y="2046193"/>
            <a:ext cx="2140212" cy="37578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53011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 dirty="0"/>
              <a:t>React vs Vue</a:t>
            </a:r>
            <a:endParaRPr lang="ko-KR" altLang="en-US" dirty="0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prstClr val="white"/>
                </a:solidFill>
              </a:rPr>
              <a:t>Restful</a:t>
            </a:r>
            <a:r>
              <a:rPr lang="ko-KR" altLang="en-US" sz="2400" b="1" dirty="0">
                <a:solidFill>
                  <a:prstClr val="white"/>
                </a:solidFill>
              </a:rPr>
              <a:t> </a:t>
            </a:r>
            <a:r>
              <a:rPr lang="en-US" altLang="ko-KR" sz="2400" b="1" dirty="0">
                <a:solidFill>
                  <a:prstClr val="white"/>
                </a:solidFill>
              </a:rPr>
              <a:t>API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04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693B48-5D07-4A7B-94EC-7B34542EEC46}"/>
              </a:ext>
            </a:extLst>
          </p:cNvPr>
          <p:cNvSpPr txBox="1"/>
          <p:nvPr/>
        </p:nvSpPr>
        <p:spPr>
          <a:xfrm>
            <a:off x="1110673" y="1200944"/>
            <a:ext cx="9880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</a:rPr>
              <a:t>REST</a:t>
            </a:r>
            <a:r>
              <a:rPr lang="en-US" altLang="ko-KR" sz="2800" b="1" dirty="0"/>
              <a:t>(Representational State Transfer) API</a:t>
            </a:r>
            <a:endParaRPr lang="ko-KR" altLang="en-US" sz="2800" b="1" dirty="0"/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C04784E5-67E9-4B5C-9642-A9AC63B2C8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9707" y="2055158"/>
            <a:ext cx="3046813" cy="4132729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DD61518-F4C8-44FC-9958-5C29F1204D70}"/>
              </a:ext>
            </a:extLst>
          </p:cNvPr>
          <p:cNvSpPr txBox="1"/>
          <p:nvPr/>
        </p:nvSpPr>
        <p:spPr>
          <a:xfrm>
            <a:off x="4849158" y="3098104"/>
            <a:ext cx="6460619" cy="9561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</a:rPr>
              <a:t>서비스 간의 통신 규약이 달라지면 개발하기 어려움</a:t>
            </a:r>
            <a:endParaRPr lang="en-US" altLang="ko-KR" sz="2000" b="1" dirty="0">
              <a:solidFill>
                <a:schemeClr val="bg2">
                  <a:lumMod val="25000"/>
                </a:schemeClr>
              </a:solidFill>
            </a:endParaRPr>
          </a:p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en-US" altLang="ko-KR" sz="2000" b="1" dirty="0">
                <a:solidFill>
                  <a:srgbClr val="FF0000"/>
                </a:solidFill>
              </a:rPr>
              <a:t>RESTful API</a:t>
            </a:r>
            <a:r>
              <a:rPr lang="ko-KR" altLang="en-US" sz="2000" b="1" dirty="0">
                <a:solidFill>
                  <a:srgbClr val="FF0000"/>
                </a:solidFill>
              </a:rPr>
              <a:t>방식</a:t>
            </a:r>
            <a:r>
              <a:rPr lang="ko-KR" altLang="en-US" sz="2000" b="1" dirty="0">
                <a:solidFill>
                  <a:schemeClr val="bg2">
                    <a:lumMod val="25000"/>
                  </a:schemeClr>
                </a:solidFill>
              </a:rPr>
              <a:t>으로 </a:t>
            </a:r>
            <a:r>
              <a:rPr lang="ko-KR" altLang="en-US" sz="2000" b="1" dirty="0">
                <a:solidFill>
                  <a:srgbClr val="FF0000"/>
                </a:solidFill>
              </a:rPr>
              <a:t>어플리케이션 간의 통신</a:t>
            </a:r>
            <a:endParaRPr lang="en-US" altLang="ko-KR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176398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prstClr val="white"/>
                </a:solidFill>
              </a:rPr>
              <a:t>OAuth 2.0</a:t>
            </a:r>
            <a:endParaRPr lang="ko-KR" altLang="en-US" sz="2400" b="1" dirty="0">
              <a:solidFill>
                <a:prstClr val="white"/>
              </a:solidFill>
            </a:endParaRP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05	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F721B88-4AC0-4849-9D68-06AB0ADDC265}"/>
              </a:ext>
            </a:extLst>
          </p:cNvPr>
          <p:cNvSpPr txBox="1"/>
          <p:nvPr/>
        </p:nvSpPr>
        <p:spPr>
          <a:xfrm>
            <a:off x="1110673" y="1200944"/>
            <a:ext cx="988005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/>
              <a:t>OAuth</a:t>
            </a:r>
            <a:r>
              <a:rPr lang="ko-KR" altLang="en-US" sz="2800" b="1" dirty="0"/>
              <a:t>란</a:t>
            </a:r>
            <a:r>
              <a:rPr lang="en-US" altLang="ko-KR" sz="2800" b="1" dirty="0"/>
              <a:t>?</a:t>
            </a:r>
            <a:r>
              <a:rPr lang="en-US" altLang="ko-KR" sz="2800" b="1" dirty="0">
                <a:solidFill>
                  <a:srgbClr val="FF0000"/>
                </a:solidFill>
              </a:rPr>
              <a:t> </a:t>
            </a:r>
            <a:endParaRPr lang="ko-KR" altLang="en-US" sz="2800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1C4E88-A46A-473C-A0F2-89F564671CCF}"/>
              </a:ext>
            </a:extLst>
          </p:cNvPr>
          <p:cNvSpPr txBox="1"/>
          <p:nvPr/>
        </p:nvSpPr>
        <p:spPr>
          <a:xfrm>
            <a:off x="1110673" y="1851442"/>
            <a:ext cx="91465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2">
                    <a:lumMod val="25000"/>
                  </a:schemeClr>
                </a:solidFill>
              </a:rPr>
              <a:t>- </a:t>
            </a: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다양한 플랫폼 환경에서 권한 부여를 위한 산업 표준 프로토콜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1A9F9634-0922-4A9B-A2D0-C33757B66A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9003" y="2638954"/>
            <a:ext cx="4996997" cy="285955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2B208B3-BB51-43EE-87F6-8358F9F08B63}"/>
              </a:ext>
            </a:extLst>
          </p:cNvPr>
          <p:cNvSpPr txBox="1"/>
          <p:nvPr/>
        </p:nvSpPr>
        <p:spPr>
          <a:xfrm>
            <a:off x="6741886" y="2609511"/>
            <a:ext cx="1678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Session</a:t>
            </a:r>
            <a:endParaRPr lang="ko-KR" altLang="en-US" sz="2400" b="1" dirty="0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8486448-572F-4197-8BE2-6D7DDC8E9AE7}"/>
              </a:ext>
            </a:extLst>
          </p:cNvPr>
          <p:cNvSpPr txBox="1"/>
          <p:nvPr/>
        </p:nvSpPr>
        <p:spPr>
          <a:xfrm>
            <a:off x="6741886" y="3005840"/>
            <a:ext cx="4446067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별도의 저장소 관리가 필요하여 어플리케이션 마다 세션 관리가 필요</a:t>
            </a:r>
            <a:endParaRPr lang="en-US" altLang="ko-KR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2841633-A9FF-4A76-81DE-6E6B09A73CC8}"/>
              </a:ext>
            </a:extLst>
          </p:cNvPr>
          <p:cNvSpPr txBox="1"/>
          <p:nvPr/>
        </p:nvSpPr>
        <p:spPr>
          <a:xfrm>
            <a:off x="6741886" y="3987236"/>
            <a:ext cx="16789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b="1" dirty="0"/>
              <a:t>JWT</a:t>
            </a:r>
            <a:endParaRPr lang="ko-KR" altLang="en-US" sz="2400" b="1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13B4EE3-736F-4732-BC2B-6FA9B0ED945F}"/>
              </a:ext>
            </a:extLst>
          </p:cNvPr>
          <p:cNvSpPr txBox="1"/>
          <p:nvPr/>
        </p:nvSpPr>
        <p:spPr>
          <a:xfrm>
            <a:off x="6741886" y="4383565"/>
            <a:ext cx="4446067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Tx/>
              <a:buChar char="-"/>
            </a:pPr>
            <a:r>
              <a:rPr lang="ko-KR" altLang="en-US" b="1" dirty="0">
                <a:solidFill>
                  <a:schemeClr val="bg2">
                    <a:lumMod val="25000"/>
                  </a:schemeClr>
                </a:solidFill>
              </a:rPr>
              <a:t>저장소 관리가 필요없이 </a:t>
            </a:r>
            <a:r>
              <a:rPr lang="ko-KR" altLang="en-US" b="1" dirty="0">
                <a:solidFill>
                  <a:srgbClr val="FF0000"/>
                </a:solidFill>
              </a:rPr>
              <a:t>검증 과정만 필요</a:t>
            </a:r>
            <a:endParaRPr lang="en-US" altLang="ko-KR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0035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400" b="1" dirty="0">
                <a:solidFill>
                  <a:prstClr val="white"/>
                </a:solidFill>
              </a:rPr>
              <a:t>MSA</a:t>
            </a:r>
            <a:r>
              <a:rPr lang="ko-KR" altLang="en-US" sz="2400" b="1" dirty="0">
                <a:solidFill>
                  <a:prstClr val="white"/>
                </a:solidFill>
              </a:rPr>
              <a:t> 구성</a:t>
            </a: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06	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3B36A254-4AA8-4C56-AEC4-1BA675A424A7}"/>
              </a:ext>
            </a:extLst>
          </p:cNvPr>
          <p:cNvGrpSpPr/>
          <p:nvPr/>
        </p:nvGrpSpPr>
        <p:grpSpPr>
          <a:xfrm>
            <a:off x="2060413" y="983116"/>
            <a:ext cx="7927740" cy="4148978"/>
            <a:chOff x="2132130" y="1181894"/>
            <a:chExt cx="7927740" cy="4148978"/>
          </a:xfrm>
        </p:grpSpPr>
        <p:pic>
          <p:nvPicPr>
            <p:cNvPr id="2" name="그림 1">
              <a:extLst>
                <a:ext uri="{FF2B5EF4-FFF2-40B4-BE49-F238E27FC236}">
                  <a16:creationId xmlns:a16="http://schemas.microsoft.com/office/drawing/2014/main" id="{6E4A4C27-599C-4477-8CF6-FF7BDB4550B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132130" y="1181894"/>
              <a:ext cx="7927740" cy="4148978"/>
            </a:xfrm>
            <a:prstGeom prst="rect">
              <a:avLst/>
            </a:prstGeom>
          </p:spPr>
        </p:pic>
        <p:sp>
          <p:nvSpPr>
            <p:cNvPr id="4" name="직사각형 3">
              <a:extLst>
                <a:ext uri="{FF2B5EF4-FFF2-40B4-BE49-F238E27FC236}">
                  <a16:creationId xmlns:a16="http://schemas.microsoft.com/office/drawing/2014/main" id="{C6E769DB-AFA2-4F4D-94A9-2DD39B6C69BF}"/>
                </a:ext>
              </a:extLst>
            </p:cNvPr>
            <p:cNvSpPr/>
            <p:nvPr/>
          </p:nvSpPr>
          <p:spPr>
            <a:xfrm>
              <a:off x="7360022" y="2043954"/>
              <a:ext cx="717177" cy="2958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tx1"/>
                  </a:solidFill>
                </a:rPr>
                <a:t>시스템 </a:t>
              </a:r>
              <a:r>
                <a:rPr lang="en-US" altLang="ko-KR" sz="900" b="1" dirty="0">
                  <a:solidFill>
                    <a:schemeClr val="tx1"/>
                  </a:solidFill>
                </a:rPr>
                <a:t>Back end</a:t>
              </a:r>
              <a:endParaRPr lang="ko-KR" altLang="en-US" sz="700" b="1" dirty="0">
                <a:solidFill>
                  <a:schemeClr val="tx1"/>
                </a:solidFill>
              </a:endParaRPr>
            </a:p>
          </p:txBody>
        </p:sp>
        <p:sp>
          <p:nvSpPr>
            <p:cNvPr id="18" name="직사각형 17">
              <a:extLst>
                <a:ext uri="{FF2B5EF4-FFF2-40B4-BE49-F238E27FC236}">
                  <a16:creationId xmlns:a16="http://schemas.microsoft.com/office/drawing/2014/main" id="{CBDB13A3-3C03-402D-85BE-FD6A95448F71}"/>
                </a:ext>
              </a:extLst>
            </p:cNvPr>
            <p:cNvSpPr/>
            <p:nvPr/>
          </p:nvSpPr>
          <p:spPr>
            <a:xfrm>
              <a:off x="7368986" y="3357344"/>
              <a:ext cx="717177" cy="2958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ko-KR" altLang="en-US" sz="900" b="1" dirty="0">
                  <a:solidFill>
                    <a:schemeClr val="tx1"/>
                  </a:solidFill>
                </a:rPr>
                <a:t>인사 </a:t>
              </a:r>
              <a:endParaRPr lang="en-US" altLang="ko-KR" sz="900" b="1" dirty="0">
                <a:solidFill>
                  <a:schemeClr val="tx1"/>
                </a:solidFill>
              </a:endParaRPr>
            </a:p>
            <a:p>
              <a:pPr algn="ctr"/>
              <a:r>
                <a:rPr lang="en-US" altLang="ko-KR" sz="900" b="1" dirty="0">
                  <a:solidFill>
                    <a:schemeClr val="tx1"/>
                  </a:solidFill>
                </a:rPr>
                <a:t>Back end</a:t>
              </a:r>
              <a:endParaRPr lang="ko-KR" altLang="en-US" sz="700" b="1" dirty="0">
                <a:solidFill>
                  <a:schemeClr val="tx1"/>
                </a:solidFill>
              </a:endParaRPr>
            </a:p>
          </p:txBody>
        </p:sp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97F41F1A-0FE8-4B71-ACB5-90722977B7DF}"/>
                </a:ext>
              </a:extLst>
            </p:cNvPr>
            <p:cNvCxnSpPr/>
            <p:nvPr/>
          </p:nvCxnSpPr>
          <p:spPr>
            <a:xfrm>
              <a:off x="7709645" y="2563906"/>
              <a:ext cx="0" cy="242047"/>
            </a:xfrm>
            <a:prstGeom prst="line">
              <a:avLst/>
            </a:prstGeom>
            <a:ln w="222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9EE2FD57-5177-4ED9-84A6-F9B3B5A0A51A}"/>
                </a:ext>
              </a:extLst>
            </p:cNvPr>
            <p:cNvCxnSpPr/>
            <p:nvPr/>
          </p:nvCxnSpPr>
          <p:spPr>
            <a:xfrm>
              <a:off x="7691715" y="3890682"/>
              <a:ext cx="0" cy="242047"/>
            </a:xfrm>
            <a:prstGeom prst="line">
              <a:avLst/>
            </a:prstGeom>
            <a:ln w="22225"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6E7AECE-3584-4A14-841F-7F6C7205D1E0}"/>
                </a:ext>
              </a:extLst>
            </p:cNvPr>
            <p:cNvSpPr txBox="1"/>
            <p:nvPr/>
          </p:nvSpPr>
          <p:spPr>
            <a:xfrm>
              <a:off x="7682750" y="2572871"/>
              <a:ext cx="9233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/>
                <a:t>REST API</a:t>
              </a:r>
              <a:endParaRPr lang="ko-KR" altLang="en-US" sz="1100" b="1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D656224-B7C0-486C-8B23-0CD4565EBE3C}"/>
                </a:ext>
              </a:extLst>
            </p:cNvPr>
            <p:cNvSpPr txBox="1"/>
            <p:nvPr/>
          </p:nvSpPr>
          <p:spPr>
            <a:xfrm>
              <a:off x="7682750" y="3849826"/>
              <a:ext cx="92335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100" b="1" dirty="0"/>
                <a:t>REST API</a:t>
              </a:r>
              <a:endParaRPr lang="ko-KR" altLang="en-US" sz="1100" b="1" dirty="0"/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7D9C4EF9-7BF4-4621-AA56-717F0710FE5B}"/>
              </a:ext>
            </a:extLst>
          </p:cNvPr>
          <p:cNvSpPr txBox="1"/>
          <p:nvPr/>
        </p:nvSpPr>
        <p:spPr>
          <a:xfrm>
            <a:off x="3607892" y="4667264"/>
            <a:ext cx="1281205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b="1" dirty="0">
                <a:solidFill>
                  <a:srgbClr val="FF0000"/>
                </a:solidFill>
              </a:rPr>
              <a:t>Vue.js</a:t>
            </a:r>
          </a:p>
          <a:p>
            <a:pPr marL="285750" indent="-285750">
              <a:buFontTx/>
              <a:buChar char="-"/>
            </a:pPr>
            <a:r>
              <a:rPr lang="en-US" altLang="ko-KR" sz="1600" b="1" dirty="0" err="1"/>
              <a:t>Axios</a:t>
            </a:r>
            <a:endParaRPr lang="en-US" altLang="ko-KR" sz="1600" b="1" dirty="0"/>
          </a:p>
          <a:p>
            <a:pPr marL="285750" indent="-285750">
              <a:buFontTx/>
              <a:buChar char="-"/>
            </a:pPr>
            <a:r>
              <a:rPr lang="en-US" altLang="ko-KR" sz="1600" b="1" dirty="0"/>
              <a:t>Grid</a:t>
            </a:r>
          </a:p>
          <a:p>
            <a:pPr marL="285750" indent="-285750">
              <a:buFontTx/>
              <a:buChar char="-"/>
            </a:pPr>
            <a:r>
              <a:rPr lang="en-US" altLang="ko-KR" sz="1600" b="1" dirty="0" err="1"/>
              <a:t>Vuetify</a:t>
            </a:r>
            <a:endParaRPr lang="en-US" altLang="ko-KR" sz="1600" b="1" dirty="0"/>
          </a:p>
          <a:p>
            <a:pPr marL="285750" indent="-285750">
              <a:buFontTx/>
              <a:buChar char="-"/>
            </a:pPr>
            <a:r>
              <a:rPr lang="en-US" altLang="ko-KR" sz="1600" b="1" dirty="0"/>
              <a:t>Chart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FDFCF67-4B53-491A-8045-EF64CFDE96EC}"/>
              </a:ext>
            </a:extLst>
          </p:cNvPr>
          <p:cNvSpPr txBox="1"/>
          <p:nvPr/>
        </p:nvSpPr>
        <p:spPr>
          <a:xfrm>
            <a:off x="6997325" y="5033483"/>
            <a:ext cx="1281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altLang="ko-KR" sz="1600" b="1" dirty="0">
                <a:solidFill>
                  <a:srgbClr val="FF0000"/>
                </a:solidFill>
              </a:rPr>
              <a:t>Spring</a:t>
            </a:r>
          </a:p>
          <a:p>
            <a:pPr marL="285750" indent="-285750">
              <a:buFontTx/>
              <a:buChar char="-"/>
            </a:pPr>
            <a:r>
              <a:rPr lang="en-US" altLang="ko-KR" sz="1600" b="1" dirty="0"/>
              <a:t>JPA</a:t>
            </a:r>
          </a:p>
        </p:txBody>
      </p: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0E4B091-64E5-433B-929F-8D9FC36A13C1}"/>
              </a:ext>
            </a:extLst>
          </p:cNvPr>
          <p:cNvCxnSpPr>
            <a:cxnSpLocks/>
          </p:cNvCxnSpPr>
          <p:nvPr/>
        </p:nvCxnSpPr>
        <p:spPr>
          <a:xfrm>
            <a:off x="4908549" y="5265737"/>
            <a:ext cx="2039098" cy="0"/>
          </a:xfrm>
          <a:prstGeom prst="straightConnector1">
            <a:avLst/>
          </a:prstGeom>
          <a:ln w="15875">
            <a:solidFill>
              <a:schemeClr val="bg1">
                <a:lumMod val="85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53EE9CB6-5C9A-49BD-BE89-18D0C95FA4DC}"/>
              </a:ext>
            </a:extLst>
          </p:cNvPr>
          <p:cNvSpPr txBox="1"/>
          <p:nvPr/>
        </p:nvSpPr>
        <p:spPr>
          <a:xfrm>
            <a:off x="5414045" y="5306640"/>
            <a:ext cx="92335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b="1" dirty="0"/>
              <a:t>JSON</a:t>
            </a:r>
            <a:endParaRPr lang="ko-KR" altLang="en-US" sz="1100" b="1" dirty="0"/>
          </a:p>
        </p:txBody>
      </p:sp>
    </p:spTree>
    <p:extLst>
      <p:ext uri="{BB962C8B-B14F-4D97-AF65-F5344CB8AC3E}">
        <p14:creationId xmlns:p14="http://schemas.microsoft.com/office/powerpoint/2010/main" val="22800877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모서리가 둥근 직사각형 14"/>
          <p:cNvSpPr/>
          <p:nvPr/>
        </p:nvSpPr>
        <p:spPr>
          <a:xfrm>
            <a:off x="297543" y="581819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8" name="모서리가 둥근 직사각형 7"/>
          <p:cNvSpPr/>
          <p:nvPr/>
        </p:nvSpPr>
        <p:spPr>
          <a:xfrm>
            <a:off x="246743" y="504825"/>
            <a:ext cx="11771086" cy="6142718"/>
          </a:xfrm>
          <a:prstGeom prst="roundRect">
            <a:avLst>
              <a:gd name="adj" fmla="val 3722"/>
            </a:avLst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4" name="모서리가 둥근 직사각형 13"/>
          <p:cNvSpPr/>
          <p:nvPr/>
        </p:nvSpPr>
        <p:spPr>
          <a:xfrm>
            <a:off x="1407402" y="192881"/>
            <a:ext cx="3558297" cy="677069"/>
          </a:xfrm>
          <a:prstGeom prst="roundRect">
            <a:avLst/>
          </a:pr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>
              <a:solidFill>
                <a:prstClr val="white"/>
              </a:solidFill>
            </a:endParaRPr>
          </a:p>
        </p:txBody>
      </p:sp>
      <p:sp>
        <p:nvSpPr>
          <p:cNvPr id="9" name="모서리가 둥근 직사각형 8"/>
          <p:cNvSpPr/>
          <p:nvPr/>
        </p:nvSpPr>
        <p:spPr>
          <a:xfrm>
            <a:off x="1356600" y="135731"/>
            <a:ext cx="3551949" cy="677069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prstClr val="white"/>
                </a:solidFill>
              </a:rPr>
              <a:t>PeopleWorX</a:t>
            </a:r>
            <a:r>
              <a:rPr lang="en-US" altLang="ko-KR" sz="2000" b="1" dirty="0">
                <a:solidFill>
                  <a:prstClr val="white"/>
                </a:solidFill>
              </a:rPr>
              <a:t> Cloud </a:t>
            </a:r>
            <a:r>
              <a:rPr lang="ko-KR" altLang="en-US" sz="2000" b="1" dirty="0">
                <a:solidFill>
                  <a:prstClr val="white"/>
                </a:solidFill>
              </a:rPr>
              <a:t>구성</a:t>
            </a:r>
          </a:p>
        </p:txBody>
      </p:sp>
      <p:sp>
        <p:nvSpPr>
          <p:cNvPr id="17" name="자유형 16"/>
          <p:cNvSpPr/>
          <p:nvPr/>
        </p:nvSpPr>
        <p:spPr>
          <a:xfrm>
            <a:off x="604271" y="1738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bg1"/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16" name="자유형 15"/>
          <p:cNvSpPr/>
          <p:nvPr/>
        </p:nvSpPr>
        <p:spPr>
          <a:xfrm>
            <a:off x="559821" y="135731"/>
            <a:ext cx="682479" cy="847385"/>
          </a:xfrm>
          <a:custGeom>
            <a:avLst/>
            <a:gdLst>
              <a:gd name="connsiteX0" fmla="*/ 112847 w 682479"/>
              <a:gd name="connsiteY0" fmla="*/ 0 h 847385"/>
              <a:gd name="connsiteX1" fmla="*/ 569632 w 682479"/>
              <a:gd name="connsiteY1" fmla="*/ 0 h 847385"/>
              <a:gd name="connsiteX2" fmla="*/ 682479 w 682479"/>
              <a:gd name="connsiteY2" fmla="*/ 112847 h 847385"/>
              <a:gd name="connsiteX3" fmla="*/ 682479 w 682479"/>
              <a:gd name="connsiteY3" fmla="*/ 564222 h 847385"/>
              <a:gd name="connsiteX4" fmla="*/ 569632 w 682479"/>
              <a:gd name="connsiteY4" fmla="*/ 677069 h 847385"/>
              <a:gd name="connsiteX5" fmla="*/ 383870 w 682479"/>
              <a:gd name="connsiteY5" fmla="*/ 677069 h 847385"/>
              <a:gd name="connsiteX6" fmla="*/ 192014 w 682479"/>
              <a:gd name="connsiteY6" fmla="*/ 847385 h 847385"/>
              <a:gd name="connsiteX7" fmla="*/ 226964 w 682479"/>
              <a:gd name="connsiteY7" fmla="*/ 677069 h 847385"/>
              <a:gd name="connsiteX8" fmla="*/ 112847 w 682479"/>
              <a:gd name="connsiteY8" fmla="*/ 677069 h 847385"/>
              <a:gd name="connsiteX9" fmla="*/ 0 w 682479"/>
              <a:gd name="connsiteY9" fmla="*/ 564222 h 847385"/>
              <a:gd name="connsiteX10" fmla="*/ 0 w 682479"/>
              <a:gd name="connsiteY10" fmla="*/ 112847 h 847385"/>
              <a:gd name="connsiteX11" fmla="*/ 112847 w 682479"/>
              <a:gd name="connsiteY11" fmla="*/ 0 h 847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2479" h="847385">
                <a:moveTo>
                  <a:pt x="112847" y="0"/>
                </a:moveTo>
                <a:lnTo>
                  <a:pt x="569632" y="0"/>
                </a:lnTo>
                <a:cubicBezTo>
                  <a:pt x="631956" y="0"/>
                  <a:pt x="682479" y="50523"/>
                  <a:pt x="682479" y="112847"/>
                </a:cubicBezTo>
                <a:lnTo>
                  <a:pt x="682479" y="564222"/>
                </a:lnTo>
                <a:cubicBezTo>
                  <a:pt x="682479" y="626546"/>
                  <a:pt x="631956" y="677069"/>
                  <a:pt x="569632" y="677069"/>
                </a:cubicBezTo>
                <a:lnTo>
                  <a:pt x="383870" y="677069"/>
                </a:lnTo>
                <a:lnTo>
                  <a:pt x="192014" y="847385"/>
                </a:lnTo>
                <a:lnTo>
                  <a:pt x="226964" y="677069"/>
                </a:lnTo>
                <a:lnTo>
                  <a:pt x="112847" y="677069"/>
                </a:lnTo>
                <a:cubicBezTo>
                  <a:pt x="50523" y="677069"/>
                  <a:pt x="0" y="626546"/>
                  <a:pt x="0" y="564222"/>
                </a:cubicBezTo>
                <a:lnTo>
                  <a:pt x="0" y="112847"/>
                </a:lnTo>
                <a:cubicBezTo>
                  <a:pt x="0" y="50523"/>
                  <a:pt x="50523" y="0"/>
                  <a:pt x="112847" y="0"/>
                </a:cubicBez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 w="25400">
            <a:solidFill>
              <a:schemeClr val="tx1">
                <a:lumMod val="85000"/>
                <a:lumOff val="15000"/>
              </a:schemeClr>
            </a:solidFill>
          </a:ln>
          <a:effectLst>
            <a:outerShdw blurRad="50800" dist="76200" dir="5400000" algn="t" rotWithShape="0">
              <a:prstClr val="black">
                <a:alpha val="19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prstClr val="white"/>
              </a:solidFill>
            </a:endParaRPr>
          </a:p>
        </p:txBody>
      </p:sp>
      <p:sp>
        <p:nvSpPr>
          <p:cNvPr id="7" name="타원 6"/>
          <p:cNvSpPr/>
          <p:nvPr/>
        </p:nvSpPr>
        <p:spPr>
          <a:xfrm>
            <a:off x="696673" y="269081"/>
            <a:ext cx="414000" cy="413544"/>
          </a:xfrm>
          <a:prstGeom prst="ellipse">
            <a:avLst/>
          </a:prstGeom>
          <a:solidFill>
            <a:srgbClr val="FF6600"/>
          </a:solidFill>
          <a:ln w="9525" cmpd="sng">
            <a:solidFill>
              <a:schemeClr val="tx1">
                <a:lumMod val="75000"/>
                <a:lumOff val="25000"/>
              </a:schemeClr>
            </a:solidFill>
          </a:ln>
          <a:effectLst>
            <a:outerShdw sx="110000" sy="11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rtlCol="0" anchor="ctr"/>
          <a:lstStyle/>
          <a:p>
            <a:pPr algn="ctr"/>
            <a:r>
              <a:rPr lang="en-US" altLang="ko-KR" b="1" dirty="0">
                <a:solidFill>
                  <a:prstClr val="white"/>
                </a:solidFill>
              </a:rPr>
              <a:t>07	</a:t>
            </a:r>
            <a:endParaRPr lang="ko-KR" altLang="en-US" b="1" dirty="0">
              <a:solidFill>
                <a:prstClr val="white"/>
              </a:solidFill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4DD4882-6357-41A3-8550-9391166120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500" t="10654" r="32108" b="22418"/>
          <a:stretch/>
        </p:blipFill>
        <p:spPr>
          <a:xfrm rot="5400000">
            <a:off x="3594859" y="-447882"/>
            <a:ext cx="5002282" cy="8261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8444122"/>
      </p:ext>
    </p:extLst>
  </p:cSld>
  <p:clrMapOvr>
    <a:masterClrMapping/>
  </p:clrMapOvr>
</p:sld>
</file>

<file path=ppt/theme/theme1.xml><?xml version="1.0" encoding="utf-8"?>
<a:theme xmlns:a="http://schemas.openxmlformats.org/drawingml/2006/main" name="18_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2379</TotalTime>
  <Words>246</Words>
  <Application>Microsoft Office PowerPoint</Application>
  <PresentationFormat>와이드스크린</PresentationFormat>
  <Paragraphs>62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2" baseType="lpstr">
      <vt:lpstr>나눔바른고딕</vt:lpstr>
      <vt:lpstr>맑은 고딕</vt:lpstr>
      <vt:lpstr>Arial</vt:lpstr>
      <vt:lpstr>18_Office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이광훈</cp:lastModifiedBy>
  <cp:revision>66</cp:revision>
  <dcterms:created xsi:type="dcterms:W3CDTF">2021-04-06T14:24:00Z</dcterms:created>
  <dcterms:modified xsi:type="dcterms:W3CDTF">2021-04-20T16:15:26Z</dcterms:modified>
</cp:coreProperties>
</file>

<file path=docProps/thumbnail.jpeg>
</file>